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lice"/>
      <p:regular r:id="rId17"/>
    </p:embeddedFont>
    <p:embeddedFont>
      <p:font typeface="Alice"/>
      <p:regular r:id="rId18"/>
    </p:embeddedFont>
    <p:embeddedFont>
      <p:font typeface="Lora"/>
      <p:regular r:id="rId19"/>
    </p:embeddedFont>
    <p:embeddedFont>
      <p:font typeface="Lora"/>
      <p:regular r:id="rId20"/>
    </p:embeddedFont>
    <p:embeddedFont>
      <p:font typeface="Lora"/>
      <p:regular r:id="rId21"/>
    </p:embeddedFont>
    <p:embeddedFont>
      <p:font typeface="Lora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6-1.png>
</file>

<file path=ppt/media/image-6-2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hyperlink" Target="https://keda.sh/" TargetMode="External"/><Relationship Id="rId2" Type="http://schemas.openxmlformats.org/officeDocument/2006/relationships/hyperlink" Target="https://cilium.io/" TargetMode="External"/><Relationship Id="rId3" Type="http://schemas.openxmlformats.org/officeDocument/2006/relationships/hyperlink" Target="https://cilium.io/hubble/" TargetMode="External"/><Relationship Id="rId4" Type="http://schemas.openxmlformats.org/officeDocument/2006/relationships/hyperlink" Target="https://predictkube.com/" TargetMode="External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27607" y="2800945"/>
            <a:ext cx="4919186" cy="262770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36683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Cloud Center Security: Enhancing Kubernetes Security with Cilium, eBPF, and DDoS Mitigation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1196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Subtitle: A Security-Aware, Predictive Autoscaling Approach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300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Authors: Zhijun Jiang: NYIT, Vancouver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Related Work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396835" y="82212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Kubernetes autoscaling: HPA, KEDA (reactive) \cite{keda}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04322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eBPF and Cilium for cloud security \cite{cilium_whitepaper}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26432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DDoS detection and mitigation in cloud \cite{ddos_survey}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48542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Predictive scaling for container workloads \cite{predictkube}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1836896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Lessons Learned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396835" y="229040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Observability is critical → Grafana + Hubble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396835" y="251150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Predictive scaling improves resource efficiency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396835" y="273260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DDoS mitigation must integrate with scaling → avoid waste</a:t>
            </a:r>
            <a:endParaRPr lang="en-US" sz="850" dirty="0"/>
          </a:p>
        </p:txBody>
      </p:sp>
      <p:sp>
        <p:nvSpPr>
          <p:cNvPr id="11" name="Text 9"/>
          <p:cNvSpPr/>
          <p:nvPr/>
        </p:nvSpPr>
        <p:spPr>
          <a:xfrm>
            <a:off x="396835" y="295370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Cilium + eBPF ensures instant networking convergence</a:t>
            </a:r>
            <a:endParaRPr lang="en-US" sz="850" dirty="0"/>
          </a:p>
        </p:txBody>
      </p:sp>
      <p:sp>
        <p:nvSpPr>
          <p:cNvPr id="12" name="Text 10"/>
          <p:cNvSpPr/>
          <p:nvPr/>
        </p:nvSpPr>
        <p:spPr>
          <a:xfrm>
            <a:off x="396835" y="330517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Future Work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396835" y="375868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Hybrid predictive + reactive security-aware controller</a:t>
            </a:r>
            <a:endParaRPr lang="en-US" sz="850" dirty="0"/>
          </a:p>
        </p:txBody>
      </p:sp>
      <p:sp>
        <p:nvSpPr>
          <p:cNvPr id="14" name="Text 12"/>
          <p:cNvSpPr/>
          <p:nvPr/>
        </p:nvSpPr>
        <p:spPr>
          <a:xfrm>
            <a:off x="396835" y="397978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Multi-cloud deployment for resilience</a:t>
            </a:r>
            <a:endParaRPr lang="en-US" sz="850" dirty="0"/>
          </a:p>
        </p:txBody>
      </p:sp>
      <p:sp>
        <p:nvSpPr>
          <p:cNvPr id="15" name="Text 13"/>
          <p:cNvSpPr/>
          <p:nvPr/>
        </p:nvSpPr>
        <p:spPr>
          <a:xfrm>
            <a:off x="396835" y="420088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Chaos engineering to test autoscaler under attack</a:t>
            </a:r>
            <a:endParaRPr lang="en-US" sz="850" dirty="0"/>
          </a:p>
        </p:txBody>
      </p:sp>
      <p:sp>
        <p:nvSpPr>
          <p:cNvPr id="16" name="Text 14"/>
          <p:cNvSpPr/>
          <p:nvPr/>
        </p:nvSpPr>
        <p:spPr>
          <a:xfrm>
            <a:off x="396835" y="442198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Integrate anomaly detection for novel attacks</a:t>
            </a:r>
            <a:endParaRPr lang="en-US" sz="850" dirty="0"/>
          </a:p>
        </p:txBody>
      </p:sp>
      <p:sp>
        <p:nvSpPr>
          <p:cNvPr id="17" name="Text 15"/>
          <p:cNvSpPr/>
          <p:nvPr/>
        </p:nvSpPr>
        <p:spPr>
          <a:xfrm>
            <a:off x="396835" y="4773454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Conclusion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396835" y="522696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Cloud center security requires integrated network + scaling + observability</a:t>
            </a:r>
            <a:endParaRPr lang="en-US" sz="850" dirty="0"/>
          </a:p>
        </p:txBody>
      </p:sp>
      <p:sp>
        <p:nvSpPr>
          <p:cNvPr id="19" name="Text 17"/>
          <p:cNvSpPr/>
          <p:nvPr/>
        </p:nvSpPr>
        <p:spPr>
          <a:xfrm>
            <a:off x="396835" y="544806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Cilium + eBPF + ML autoscaler improves performance and mitigates DDoS</a:t>
            </a:r>
            <a:endParaRPr lang="en-US" sz="850" dirty="0"/>
          </a:p>
        </p:txBody>
      </p:sp>
      <p:sp>
        <p:nvSpPr>
          <p:cNvPr id="20" name="Text 18"/>
          <p:cNvSpPr/>
          <p:nvPr/>
        </p:nvSpPr>
        <p:spPr>
          <a:xfrm>
            <a:off x="396835" y="566916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Security-aware scaling ensures efficient resource use</a:t>
            </a:r>
            <a:endParaRPr lang="en-US" sz="850" dirty="0"/>
          </a:p>
        </p:txBody>
      </p:sp>
      <p:sp>
        <p:nvSpPr>
          <p:cNvPr id="21" name="Text 19"/>
          <p:cNvSpPr/>
          <p:nvPr/>
        </p:nvSpPr>
        <p:spPr>
          <a:xfrm>
            <a:off x="396835" y="589026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Architecture is extendable and observable</a:t>
            </a:r>
            <a:endParaRPr lang="en-US" sz="850" dirty="0"/>
          </a:p>
        </p:txBody>
      </p:sp>
      <p:sp>
        <p:nvSpPr>
          <p:cNvPr id="22" name="Text 20"/>
          <p:cNvSpPr/>
          <p:nvPr/>
        </p:nvSpPr>
        <p:spPr>
          <a:xfrm>
            <a:off x="396835" y="624173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References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396835" y="66952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Kubernetes Event-Driven Autoscaling (KEDA). </a:t>
            </a:r>
            <a:pPr algn="l" indent="0" marL="0">
              <a:lnSpc>
                <a:spcPts val="1400"/>
              </a:lnSpc>
              <a:buNone/>
            </a:pPr>
            <a:r>
              <a:rPr lang="en-US" sz="850" u="sng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https://keda.sh/</a:t>
            </a:r>
            <a:endParaRPr lang="en-US" sz="850" dirty="0"/>
          </a:p>
        </p:txBody>
      </p:sp>
      <p:sp>
        <p:nvSpPr>
          <p:cNvPr id="24" name="Text 22"/>
          <p:cNvSpPr/>
          <p:nvPr/>
        </p:nvSpPr>
        <p:spPr>
          <a:xfrm>
            <a:off x="396835" y="691634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Cilium: eBPF Networking for Kubernetes. </a:t>
            </a:r>
            <a:pPr algn="l" indent="0" marL="0">
              <a:lnSpc>
                <a:spcPts val="1400"/>
              </a:lnSpc>
              <a:buNone/>
            </a:pPr>
            <a:r>
              <a:rPr lang="en-US" sz="850" u="sng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https://cilium.io/</a:t>
            </a:r>
            <a:endParaRPr lang="en-US" sz="850" dirty="0"/>
          </a:p>
        </p:txBody>
      </p:sp>
      <p:sp>
        <p:nvSpPr>
          <p:cNvPr id="25" name="Text 23"/>
          <p:cNvSpPr/>
          <p:nvPr/>
        </p:nvSpPr>
        <p:spPr>
          <a:xfrm>
            <a:off x="396835" y="713744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Hubble: Observability for Cilium. </a:t>
            </a:r>
            <a:pPr algn="l" indent="0" marL="0">
              <a:lnSpc>
                <a:spcPts val="1400"/>
              </a:lnSpc>
              <a:buNone/>
            </a:pPr>
            <a:r>
              <a:rPr lang="en-US" sz="850" u="sng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https://cilium.io/hubble/</a:t>
            </a:r>
            <a:endParaRPr lang="en-US" sz="850" dirty="0"/>
          </a:p>
        </p:txBody>
      </p:sp>
      <p:sp>
        <p:nvSpPr>
          <p:cNvPr id="26" name="Text 24"/>
          <p:cNvSpPr/>
          <p:nvPr/>
        </p:nvSpPr>
        <p:spPr>
          <a:xfrm>
            <a:off x="396835" y="735853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DDoS Attack Detection &amp; Mitigation Survey, IEEE Access, 2022</a:t>
            </a:r>
            <a:endParaRPr lang="en-US" sz="850" dirty="0"/>
          </a:p>
        </p:txBody>
      </p:sp>
      <p:sp>
        <p:nvSpPr>
          <p:cNvPr id="27" name="Text 25"/>
          <p:cNvSpPr/>
          <p:nvPr/>
        </p:nvSpPr>
        <p:spPr>
          <a:xfrm>
            <a:off x="396835" y="757963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PredictKube: ML for Kubernetes Autoscaling. </a:t>
            </a:r>
            <a:pPr algn="l" indent="0" marL="0">
              <a:lnSpc>
                <a:spcPts val="1400"/>
              </a:lnSpc>
              <a:buNone/>
            </a:pPr>
            <a:r>
              <a:rPr lang="en-US" sz="850" u="sng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https://predictkube.com/</a:t>
            </a:r>
            <a:endParaRPr lang="en-US" sz="850" dirty="0"/>
          </a:p>
        </p:txBody>
      </p:sp>
      <p:sp>
        <p:nvSpPr>
          <p:cNvPr id="28" name="Text 26"/>
          <p:cNvSpPr/>
          <p:nvPr/>
        </p:nvSpPr>
        <p:spPr>
          <a:xfrm>
            <a:off x="396835" y="780073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eBPF Literature: “BPF Performance and Applications”, ACM 2020</a:t>
            </a:r>
            <a:endParaRPr lang="en-US" sz="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245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Motivation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53305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Kubernetes widely used for container orchestration.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752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Cloud services are increasingly targeted by DDoS attacks.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41745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Current autoscaling: reactive, does not differentiate between legitimate and attack traffic.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8596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Need: security-aware, predictive autoscaling with traffic validation.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56271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Problem Statement</a:t>
            </a:r>
            <a:endParaRPr lang="en-US" sz="3550" dirty="0"/>
          </a:p>
        </p:txBody>
      </p:sp>
      <p:sp>
        <p:nvSpPr>
          <p:cNvPr id="8" name="Text 6"/>
          <p:cNvSpPr/>
          <p:nvPr/>
        </p:nvSpPr>
        <p:spPr>
          <a:xfrm>
            <a:off x="793790" y="54698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Reactive scaling triggers on all traffic → may scale up for attacks.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120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Network and security policies lag behind scaling events.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3542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Observability is fragmented → difficult to detect malicious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865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Objectives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55925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Enhance Kubernetes autoscaling with security awareness.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014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Integrate Cilium + eBPF for fast, programmable networking.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4365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 DDoS mitigation pipeline.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858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Enable predictive scaling using ML traffic forecasts.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280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Provide observability via Hubble + Grafana dashboards.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607" y="2700457"/>
            <a:ext cx="4919186" cy="28285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86357"/>
            <a:ext cx="462403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Architecture Overview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19349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Diagram: (Insert corrected TikZ datapath diagram)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81154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Edge Load Balancer / Cloud Scrubber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25374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XDP eBPF pre-filter → drop or rate-limit malicious traffic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6959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Cilium dataplane → enforces L3/L4/L7 policies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13814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Hubble → observability and flow logs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5803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Security-aware autoscaler → ML + Prometheus + policies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2109" y="535900"/>
            <a:ext cx="3898225" cy="487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Components</a:t>
            </a:r>
            <a:endParaRPr lang="en-US" sz="3050" dirty="0"/>
          </a:p>
        </p:txBody>
      </p:sp>
      <p:sp>
        <p:nvSpPr>
          <p:cNvPr id="3" name="Shape 1"/>
          <p:cNvSpPr/>
          <p:nvPr/>
        </p:nvSpPr>
        <p:spPr>
          <a:xfrm>
            <a:off x="682109" y="1412915"/>
            <a:ext cx="13266182" cy="3380661"/>
          </a:xfrm>
          <a:prstGeom prst="roundRect">
            <a:avLst>
              <a:gd name="adj" fmla="val 86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89729" y="1420535"/>
            <a:ext cx="13250942" cy="5609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884753" y="1545074"/>
            <a:ext cx="3581638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Component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4863822" y="1545074"/>
            <a:ext cx="8881943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Role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689729" y="1981438"/>
            <a:ext cx="13250942" cy="5609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884753" y="2105978"/>
            <a:ext cx="3581638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XDP / eBPF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4863822" y="2105978"/>
            <a:ext cx="8881943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Early packet filtering, drops malicious traffic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689729" y="2542342"/>
            <a:ext cx="13250942" cy="5609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884753" y="2666881"/>
            <a:ext cx="3581638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Cilium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4863822" y="2666881"/>
            <a:ext cx="8881943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Pod-to-pod networking, policy enforcement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689729" y="3103245"/>
            <a:ext cx="13250942" cy="5609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884753" y="3227784"/>
            <a:ext cx="3581638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Hubble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4863822" y="3227784"/>
            <a:ext cx="8881943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Observability, flow logs, metrics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689729" y="3664148"/>
            <a:ext cx="13250942" cy="5609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884753" y="3788688"/>
            <a:ext cx="3581638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Predictive Autoscaler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4863822" y="3788688"/>
            <a:ext cx="8881943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Forecast traffic, scale pods securely</a:t>
            </a: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689729" y="4225052"/>
            <a:ext cx="13250942" cy="5609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884753" y="4349591"/>
            <a:ext cx="3581638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DDoS Engine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4863822" y="4349591"/>
            <a:ext cx="8881943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Attack detection and mitigation actions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682109" y="5085874"/>
            <a:ext cx="4700468" cy="487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DDoS Mitigation Workflow</a:t>
            </a:r>
            <a:endParaRPr lang="en-US" sz="3050" dirty="0"/>
          </a:p>
        </p:txBody>
      </p:sp>
      <p:sp>
        <p:nvSpPr>
          <p:cNvPr id="23" name="Text 21"/>
          <p:cNvSpPr/>
          <p:nvPr/>
        </p:nvSpPr>
        <p:spPr>
          <a:xfrm>
            <a:off x="682109" y="5865376"/>
            <a:ext cx="13266182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Traffic enters cluster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682109" y="6245304"/>
            <a:ext cx="13266182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XDP pre-filter drops attack traffic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682109" y="6625233"/>
            <a:ext cx="13266182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Cilium enforces network policies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682109" y="7005161"/>
            <a:ext cx="13266182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Hubble observes flows → sends alerts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682109" y="7385090"/>
            <a:ext cx="13266182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Security-aware autoscaler scales only legitimate traffic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89998"/>
            <a:ext cx="496955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Predictive Scaling Model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6971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LSTM-based time series prediction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393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Input: last 60 time steps of traffic metrics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5815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Output: next 12-step traffic forecast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231493"/>
            <a:ext cx="13042821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6231493"/>
            <a:ext cx="13042821" cy="39326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93790" y="69118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Integrates with Prometheus metrics and autoscaler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9061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111222"/>
            <a:ext cx="4196358" cy="1577578"/>
          </a:xfrm>
          <a:prstGeom prst="roundRect">
            <a:avLst>
              <a:gd name="adj" fmla="val 9274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111222"/>
            <a:ext cx="121920" cy="1577578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368516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Real-time security-aware scaling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5216962" y="3111222"/>
            <a:ext cx="4196358" cy="1577578"/>
          </a:xfrm>
          <a:prstGeom prst="roundRect">
            <a:avLst>
              <a:gd name="adj" fmla="val 9274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186482" y="3111222"/>
            <a:ext cx="121920" cy="1577578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8" name="Text 6"/>
          <p:cNvSpPr/>
          <p:nvPr/>
        </p:nvSpPr>
        <p:spPr>
          <a:xfrm>
            <a:off x="5565696" y="3368516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Fast eBPF-based load balancing via Cilium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9640133" y="3111222"/>
            <a:ext cx="4196358" cy="1577578"/>
          </a:xfrm>
          <a:prstGeom prst="roundRect">
            <a:avLst>
              <a:gd name="adj" fmla="val 9274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9609653" y="3111222"/>
            <a:ext cx="121920" cy="1577578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1" name="Text 9"/>
          <p:cNvSpPr/>
          <p:nvPr/>
        </p:nvSpPr>
        <p:spPr>
          <a:xfrm>
            <a:off x="9988868" y="3368516"/>
            <a:ext cx="359033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Observability: per-pod traffic flow, status code tracking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93790" y="4915614"/>
            <a:ext cx="4196358" cy="1223248"/>
          </a:xfrm>
          <a:prstGeom prst="roundRect">
            <a:avLst>
              <a:gd name="adj" fmla="val 11960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4915614"/>
            <a:ext cx="121920" cy="1223248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172908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Predictive: anticipates spikes to avoid overloading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5216962" y="4915614"/>
            <a:ext cx="4196358" cy="1223248"/>
          </a:xfrm>
          <a:prstGeom prst="roundRect">
            <a:avLst>
              <a:gd name="adj" fmla="val 11960"/>
            </a:avLst>
          </a:prstGeom>
          <a:solidFill>
            <a:srgbClr val="FCFBF8"/>
          </a:solidFill>
          <a:ln w="30480">
            <a:solidFill>
              <a:srgbClr val="D6D3CC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186482" y="4915614"/>
            <a:ext cx="121920" cy="1223248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7" name="Text 15"/>
          <p:cNvSpPr/>
          <p:nvPr/>
        </p:nvSpPr>
        <p:spPr>
          <a:xfrm>
            <a:off x="5565696" y="5172908"/>
            <a:ext cx="35132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Integrated DDoS mitigation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1300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Experimental Setup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9201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Cluster: AWS EKS, 4 nodes (m5.xlarge)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3623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Workload: Go microservice, 5-min startup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8045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Traffic: Vegeta simulated (legitimate + attack mix)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2467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Monitoring: Prometheus + Grafana + Hubble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6889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Autoscalers: KEDA + PredictKube + custom ML controller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92619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Results: Connection Stability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396835" y="82212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Connection drops reduced by 72% with Cilium + autoscaler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04322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Predictive autoscaler reduced scaling lag by 54.8%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26432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ML forecast prevented unnecessary pod scaling during DDoS</a:t>
            </a:r>
            <a:endParaRPr lang="en-US" sz="8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1573292"/>
            <a:ext cx="13836729" cy="7408188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3300174" y="8981480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113C24"/>
          </a:solidFill>
          <a:ln/>
        </p:spPr>
      </p:sp>
      <p:sp>
        <p:nvSpPr>
          <p:cNvPr id="8" name="Text 5"/>
          <p:cNvSpPr/>
          <p:nvPr/>
        </p:nvSpPr>
        <p:spPr>
          <a:xfrm>
            <a:off x="3474482" y="8981480"/>
            <a:ext cx="267176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Time</a:t>
            </a:r>
            <a:endParaRPr lang="en-US" sz="850" dirty="0"/>
          </a:p>
        </p:txBody>
      </p:sp>
      <p:sp>
        <p:nvSpPr>
          <p:cNvPr id="9" name="Shape 6"/>
          <p:cNvSpPr/>
          <p:nvPr/>
        </p:nvSpPr>
        <p:spPr>
          <a:xfrm>
            <a:off x="5242084" y="8981480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185533"/>
          </a:solidFill>
          <a:ln/>
        </p:spPr>
      </p:sp>
      <p:sp>
        <p:nvSpPr>
          <p:cNvPr id="10" name="Text 7"/>
          <p:cNvSpPr/>
          <p:nvPr/>
        </p:nvSpPr>
        <p:spPr>
          <a:xfrm>
            <a:off x="5416391" y="8981480"/>
            <a:ext cx="474583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Requests</a:t>
            </a:r>
            <a:endParaRPr lang="en-US" sz="850" dirty="0"/>
          </a:p>
        </p:txBody>
      </p:sp>
      <p:sp>
        <p:nvSpPr>
          <p:cNvPr id="11" name="Shape 8"/>
          <p:cNvSpPr/>
          <p:nvPr/>
        </p:nvSpPr>
        <p:spPr>
          <a:xfrm>
            <a:off x="8849558" y="8981480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206F43"/>
          </a:solidFill>
          <a:ln/>
        </p:spPr>
      </p:sp>
      <p:sp>
        <p:nvSpPr>
          <p:cNvPr id="12" name="Text 9"/>
          <p:cNvSpPr/>
          <p:nvPr/>
        </p:nvSpPr>
        <p:spPr>
          <a:xfrm>
            <a:off x="9023866" y="8981480"/>
            <a:ext cx="254198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Pods</a:t>
            </a:r>
            <a:endParaRPr lang="en-US" sz="850" dirty="0"/>
          </a:p>
        </p:txBody>
      </p:sp>
      <p:sp>
        <p:nvSpPr>
          <p:cNvPr id="13" name="Shape 10"/>
          <p:cNvSpPr/>
          <p:nvPr/>
        </p:nvSpPr>
        <p:spPr>
          <a:xfrm>
            <a:off x="10888623" y="8981480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278952"/>
          </a:solidFill>
          <a:ln/>
        </p:spPr>
      </p:sp>
      <p:sp>
        <p:nvSpPr>
          <p:cNvPr id="14" name="Text 11"/>
          <p:cNvSpPr/>
          <p:nvPr/>
        </p:nvSpPr>
        <p:spPr>
          <a:xfrm>
            <a:off x="11062930" y="8981480"/>
            <a:ext cx="319207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85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Drops</a:t>
            </a:r>
            <a:endParaRPr lang="en-US" sz="850" dirty="0"/>
          </a:p>
        </p:txBody>
      </p:sp>
      <p:sp>
        <p:nvSpPr>
          <p:cNvPr id="15" name="Text 12"/>
          <p:cNvSpPr/>
          <p:nvPr/>
        </p:nvSpPr>
        <p:spPr>
          <a:xfrm>
            <a:off x="396835" y="9491782"/>
            <a:ext cx="253674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Results: DDoS Mitigation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396835" y="994529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XDP pre-filter dropped malicious requests immediately</a:t>
            </a:r>
            <a:endParaRPr lang="en-US" sz="850" dirty="0"/>
          </a:p>
        </p:txBody>
      </p:sp>
      <p:sp>
        <p:nvSpPr>
          <p:cNvPr id="17" name="Text 14"/>
          <p:cNvSpPr/>
          <p:nvPr/>
        </p:nvSpPr>
        <p:spPr>
          <a:xfrm>
            <a:off x="396835" y="1016639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Cilium network policies restricted attack propagation</a:t>
            </a:r>
            <a:endParaRPr lang="en-US" sz="850" dirty="0"/>
          </a:p>
        </p:txBody>
      </p:sp>
      <p:sp>
        <p:nvSpPr>
          <p:cNvPr id="18" name="Text 15"/>
          <p:cNvSpPr/>
          <p:nvPr/>
        </p:nvSpPr>
        <p:spPr>
          <a:xfrm>
            <a:off x="396835" y="1038748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Observability via Hubble → real-time flow detection</a:t>
            </a:r>
            <a:endParaRPr lang="en-US" sz="850" dirty="0"/>
          </a:p>
        </p:txBody>
      </p:sp>
      <p:sp>
        <p:nvSpPr>
          <p:cNvPr id="19" name="Shape 16"/>
          <p:cNvSpPr/>
          <p:nvPr/>
        </p:nvSpPr>
        <p:spPr>
          <a:xfrm>
            <a:off x="396835" y="10696456"/>
            <a:ext cx="13836729" cy="1678543"/>
          </a:xfrm>
          <a:prstGeom prst="roundRect">
            <a:avLst>
              <a:gd name="adj" fmla="val 101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404455" y="10704076"/>
            <a:ext cx="13821489" cy="332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517922" y="10779681"/>
            <a:ext cx="433054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Traffic Type</a:t>
            </a:r>
            <a:endParaRPr lang="en-US" sz="850" dirty="0"/>
          </a:p>
        </p:txBody>
      </p:sp>
      <p:sp>
        <p:nvSpPr>
          <p:cNvPr id="22" name="Text 19"/>
          <p:cNvSpPr/>
          <p:nvPr/>
        </p:nvSpPr>
        <p:spPr>
          <a:xfrm>
            <a:off x="5082778" y="10779681"/>
            <a:ext cx="43267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Attack Traffic</a:t>
            </a:r>
            <a:endParaRPr lang="en-US" sz="850" dirty="0"/>
          </a:p>
        </p:txBody>
      </p:sp>
      <p:sp>
        <p:nvSpPr>
          <p:cNvPr id="23" name="Text 20"/>
          <p:cNvSpPr/>
          <p:nvPr/>
        </p:nvSpPr>
        <p:spPr>
          <a:xfrm>
            <a:off x="9643824" y="10779681"/>
            <a:ext cx="446877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Legitimate Traffic</a:t>
            </a:r>
            <a:endParaRPr lang="en-US" sz="850" dirty="0"/>
          </a:p>
        </p:txBody>
      </p:sp>
      <p:sp>
        <p:nvSpPr>
          <p:cNvPr id="24" name="Shape 21"/>
          <p:cNvSpPr/>
          <p:nvPr/>
        </p:nvSpPr>
        <p:spPr>
          <a:xfrm>
            <a:off x="404455" y="11036737"/>
            <a:ext cx="13821489" cy="332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517922" y="11112341"/>
            <a:ext cx="433054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Requests Detected</a:t>
            </a:r>
            <a:endParaRPr lang="en-US" sz="850" dirty="0"/>
          </a:p>
        </p:txBody>
      </p:sp>
      <p:sp>
        <p:nvSpPr>
          <p:cNvPr id="26" name="Text 23"/>
          <p:cNvSpPr/>
          <p:nvPr/>
        </p:nvSpPr>
        <p:spPr>
          <a:xfrm>
            <a:off x="5082778" y="11112341"/>
            <a:ext cx="43267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10000</a:t>
            </a:r>
            <a:endParaRPr lang="en-US" sz="850" dirty="0"/>
          </a:p>
        </p:txBody>
      </p:sp>
      <p:sp>
        <p:nvSpPr>
          <p:cNvPr id="27" name="Text 24"/>
          <p:cNvSpPr/>
          <p:nvPr/>
        </p:nvSpPr>
        <p:spPr>
          <a:xfrm>
            <a:off x="9643824" y="11112341"/>
            <a:ext cx="446877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5000</a:t>
            </a:r>
            <a:endParaRPr lang="en-US" sz="850" dirty="0"/>
          </a:p>
        </p:txBody>
      </p:sp>
      <p:sp>
        <p:nvSpPr>
          <p:cNvPr id="28" name="Shape 25"/>
          <p:cNvSpPr/>
          <p:nvPr/>
        </p:nvSpPr>
        <p:spPr>
          <a:xfrm>
            <a:off x="404455" y="11369397"/>
            <a:ext cx="13821489" cy="332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517922" y="11445002"/>
            <a:ext cx="433054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Requests Dropped by XDP</a:t>
            </a:r>
            <a:endParaRPr lang="en-US" sz="850" dirty="0"/>
          </a:p>
        </p:txBody>
      </p:sp>
      <p:sp>
        <p:nvSpPr>
          <p:cNvPr id="30" name="Text 27"/>
          <p:cNvSpPr/>
          <p:nvPr/>
        </p:nvSpPr>
        <p:spPr>
          <a:xfrm>
            <a:off x="5082778" y="11445002"/>
            <a:ext cx="43267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9500</a:t>
            </a:r>
            <a:endParaRPr lang="en-US" sz="850" dirty="0"/>
          </a:p>
        </p:txBody>
      </p:sp>
      <p:sp>
        <p:nvSpPr>
          <p:cNvPr id="31" name="Text 28"/>
          <p:cNvSpPr/>
          <p:nvPr/>
        </p:nvSpPr>
        <p:spPr>
          <a:xfrm>
            <a:off x="9643824" y="11445002"/>
            <a:ext cx="446877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</a:t>
            </a:r>
            <a:endParaRPr lang="en-US" sz="850" dirty="0"/>
          </a:p>
        </p:txBody>
      </p:sp>
      <p:sp>
        <p:nvSpPr>
          <p:cNvPr id="32" name="Shape 29"/>
          <p:cNvSpPr/>
          <p:nvPr/>
        </p:nvSpPr>
        <p:spPr>
          <a:xfrm>
            <a:off x="404455" y="11702058"/>
            <a:ext cx="13821489" cy="332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517922" y="11777663"/>
            <a:ext cx="433054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Requests Processed by Cilium</a:t>
            </a:r>
            <a:endParaRPr lang="en-US" sz="850" dirty="0"/>
          </a:p>
        </p:txBody>
      </p:sp>
      <p:sp>
        <p:nvSpPr>
          <p:cNvPr id="34" name="Text 31"/>
          <p:cNvSpPr/>
          <p:nvPr/>
        </p:nvSpPr>
        <p:spPr>
          <a:xfrm>
            <a:off x="5082778" y="11777663"/>
            <a:ext cx="43267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500</a:t>
            </a:r>
            <a:endParaRPr lang="en-US" sz="850" dirty="0"/>
          </a:p>
        </p:txBody>
      </p:sp>
      <p:sp>
        <p:nvSpPr>
          <p:cNvPr id="35" name="Text 32"/>
          <p:cNvSpPr/>
          <p:nvPr/>
        </p:nvSpPr>
        <p:spPr>
          <a:xfrm>
            <a:off x="9643824" y="11777663"/>
            <a:ext cx="446877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5000</a:t>
            </a:r>
            <a:endParaRPr lang="en-US" sz="850" dirty="0"/>
          </a:p>
        </p:txBody>
      </p:sp>
      <p:sp>
        <p:nvSpPr>
          <p:cNvPr id="36" name="Shape 33"/>
          <p:cNvSpPr/>
          <p:nvPr/>
        </p:nvSpPr>
        <p:spPr>
          <a:xfrm>
            <a:off x="404455" y="12034718"/>
            <a:ext cx="13821489" cy="332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7" name="Text 34"/>
          <p:cNvSpPr/>
          <p:nvPr/>
        </p:nvSpPr>
        <p:spPr>
          <a:xfrm>
            <a:off x="517922" y="12110323"/>
            <a:ext cx="433054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Pods Scaled</a:t>
            </a:r>
            <a:endParaRPr lang="en-US" sz="850" dirty="0"/>
          </a:p>
        </p:txBody>
      </p:sp>
      <p:sp>
        <p:nvSpPr>
          <p:cNvPr id="38" name="Text 35"/>
          <p:cNvSpPr/>
          <p:nvPr/>
        </p:nvSpPr>
        <p:spPr>
          <a:xfrm>
            <a:off x="5082778" y="12110323"/>
            <a:ext cx="4326731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</a:t>
            </a:r>
            <a:endParaRPr lang="en-US" sz="850" dirty="0"/>
          </a:p>
        </p:txBody>
      </p:sp>
      <p:sp>
        <p:nvSpPr>
          <p:cNvPr id="39" name="Text 36"/>
          <p:cNvSpPr/>
          <p:nvPr/>
        </p:nvSpPr>
        <p:spPr>
          <a:xfrm>
            <a:off x="9643824" y="12110323"/>
            <a:ext cx="446877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</a:t>
            </a:r>
            <a:endParaRPr lang="en-US" sz="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2025-11-25T21:34:31Z</dcterms:created>
  <dcterms:modified xsi:type="dcterms:W3CDTF">2025-11-25T21:34:31Z</dcterms:modified>
</cp:coreProperties>
</file>